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5F3A5-6F88-4C69-94DF-B2D0C496CB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583AA-6131-4CA0-A12B-89F5FE9D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83AA-6131-4CA0-A12B-89F5FE9D81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583AA-6131-4CA0-A12B-89F5FE9D81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2DBB4-882E-4C33-98EC-1F8B5E9320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9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6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7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56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39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0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59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0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0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2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5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9737-3B6F-457E-8392-79585BE564B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BFCB-1F27-4BC9-B492-55A9257B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3/11/2018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67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34" y="159023"/>
            <a:ext cx="2332636" cy="17650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08" y="0"/>
            <a:ext cx="2332636" cy="17650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" y="4445224"/>
            <a:ext cx="2162175" cy="2114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42" y="4445224"/>
            <a:ext cx="2162175" cy="2114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47" y="3271572"/>
            <a:ext cx="3295650" cy="3143250"/>
          </a:xfrm>
          <a:prstGeom prst="rect">
            <a:avLst/>
          </a:prstGeom>
        </p:spPr>
      </p:pic>
      <p:pic>
        <p:nvPicPr>
          <p:cNvPr id="8" name="Picture 7" descr="Blume1002.gif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455947" y="6035765"/>
            <a:ext cx="2457450" cy="685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9338" y="682060"/>
            <a:ext cx="7758292" cy="3010486"/>
            <a:chOff x="1345632" y="745964"/>
            <a:chExt cx="9016312" cy="3770263"/>
          </a:xfrm>
        </p:grpSpPr>
        <p:sp>
          <p:nvSpPr>
            <p:cNvPr id="4" name="Horizontal Scroll 3"/>
            <p:cNvSpPr/>
            <p:nvPr/>
          </p:nvSpPr>
          <p:spPr>
            <a:xfrm>
              <a:off x="1345632" y="1024662"/>
              <a:ext cx="9016312" cy="3245224"/>
            </a:xfrm>
            <a:prstGeom prst="horizont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36058" y="745964"/>
              <a:ext cx="7540283" cy="37702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9900" b="1" cap="none" spc="0" dirty="0" err="1" smtClean="0">
                  <a:ln/>
                  <a:solidFill>
                    <a:srgbClr val="FFFF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19900" b="1" cap="none" spc="0" dirty="0">
                <a:ln/>
                <a:solidFill>
                  <a:srgbClr val="FFFF00"/>
                </a:solidFill>
                <a:effectLst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90" y="-1125415"/>
            <a:ext cx="4641264" cy="4396987"/>
          </a:xfrm>
          <a:prstGeom prst="rect">
            <a:avLst/>
          </a:prstGeom>
        </p:spPr>
      </p:pic>
      <p:pic>
        <p:nvPicPr>
          <p:cNvPr id="9" name="Picture 8" descr="polish-puttering-and-ponderings-nail-art-spring-flowers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tretch>
            <a:fillRect/>
          </a:stretch>
        </p:blipFill>
        <p:spPr>
          <a:xfrm flipH="1"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8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77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546" y="5792110"/>
            <a:ext cx="11562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মাঠ পরিস্কার করা,ফুলের গাছ লাগানো ও যত্ন নেয়া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815152"/>
            <a:ext cx="286602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নিশং সরকারি প্রাথমিক 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3" y="191070"/>
            <a:ext cx="9887435" cy="5530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7427" y="5930626"/>
            <a:ext cx="52966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মনোযোগী 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</a:p>
        </p:txBody>
      </p:sp>
      <p:pic>
        <p:nvPicPr>
          <p:cNvPr id="5" name="Picture 4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029984" y="6087423"/>
            <a:ext cx="2761236" cy="7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816" y="251431"/>
            <a:ext cx="5155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979" y="645934"/>
            <a:ext cx="2139881" cy="55661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049" y="2767280"/>
            <a:ext cx="44791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নং - ৩৬</a:t>
            </a:r>
            <a:endParaRPr lang="en-US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2" y="330957"/>
            <a:ext cx="5238615" cy="6196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719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8698" y="114952"/>
            <a:ext cx="3583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90936"/>
              </p:ext>
            </p:extLst>
          </p:nvPr>
        </p:nvGraphicFramePr>
        <p:xfrm>
          <a:off x="667224" y="2261863"/>
          <a:ext cx="10755952" cy="367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988"/>
                <a:gridCol w="2688988"/>
                <a:gridCol w="2688988"/>
                <a:gridCol w="2688988"/>
              </a:tblGrid>
              <a:tr h="734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4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577759"/>
              </p:ext>
            </p:extLst>
          </p:nvPr>
        </p:nvGraphicFramePr>
        <p:xfrm>
          <a:off x="365761" y="2603675"/>
          <a:ext cx="11338560" cy="3853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9520"/>
                <a:gridCol w="3779520"/>
                <a:gridCol w="3779520"/>
              </a:tblGrid>
              <a:tr h="9251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205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2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20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20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37638" y="2690871"/>
            <a:ext cx="17251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দল-নীল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7693" y="2598538"/>
            <a:ext cx="2124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দল-সবুজ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8725" y="2598538"/>
            <a:ext cx="204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দল-হলুদ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9766" y="1330560"/>
            <a:ext cx="7351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উন্নয়নমূলক</a:t>
            </a:r>
            <a:r>
              <a:rPr lang="bn-BD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কাজে অংশ নেওয়ার উপায়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অনুযায়ী তালিকা তৈরি কর :</a:t>
            </a:r>
            <a:endParaRPr lang="bn-BD" sz="3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6727" y="83938"/>
            <a:ext cx="1170966" cy="2099704"/>
            <a:chOff x="7239000" y="4114800"/>
            <a:chExt cx="1295400" cy="2514600"/>
          </a:xfrm>
        </p:grpSpPr>
        <p:sp>
          <p:nvSpPr>
            <p:cNvPr id="14" name="Flowchart: Sequential Access Storage 13"/>
            <p:cNvSpPr/>
            <p:nvPr/>
          </p:nvSpPr>
          <p:spPr>
            <a:xfrm>
              <a:off x="7620000" y="5486400"/>
              <a:ext cx="612648" cy="612648"/>
            </a:xfrm>
            <a:prstGeom prst="flowChartMagneticTape">
              <a:avLst/>
            </a:prstGeom>
            <a:solidFill>
              <a:srgbClr val="FFCC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Terminator 14"/>
            <p:cNvSpPr/>
            <p:nvPr/>
          </p:nvSpPr>
          <p:spPr>
            <a:xfrm rot="2600445">
              <a:off x="7370267" y="6283602"/>
              <a:ext cx="914400" cy="301752"/>
            </a:xfrm>
            <a:prstGeom prst="flowChartTerminator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glow" dir="t"/>
            </a:scene3d>
            <a:sp3d extrusionH="38100" prstMaterial="legacyWireframe">
              <a:bevelT w="260350" h="50800" prst="softRound"/>
              <a:bevelB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7239000" y="5715000"/>
              <a:ext cx="457200" cy="457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8077200" y="6172200"/>
              <a:ext cx="457200" cy="457200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Arc 17"/>
            <p:cNvSpPr/>
            <p:nvPr/>
          </p:nvSpPr>
          <p:spPr>
            <a:xfrm>
              <a:off x="7391400" y="4114800"/>
              <a:ext cx="838200" cy="1676400"/>
            </a:xfrm>
            <a:prstGeom prst="arc">
              <a:avLst>
                <a:gd name="adj1" fmla="val 4680222"/>
                <a:gd name="adj2" fmla="val 2356820"/>
              </a:avLst>
            </a:prstGeom>
            <a:ln w="76200">
              <a:solidFill>
                <a:srgbClr val="66003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10215501" y="114952"/>
            <a:ext cx="1311742" cy="2068690"/>
            <a:chOff x="7239000" y="4114800"/>
            <a:chExt cx="1295400" cy="2514600"/>
          </a:xfrm>
        </p:grpSpPr>
        <p:sp>
          <p:nvSpPr>
            <p:cNvPr id="20" name="Flowchart: Sequential Access Storage 19"/>
            <p:cNvSpPr/>
            <p:nvPr/>
          </p:nvSpPr>
          <p:spPr>
            <a:xfrm>
              <a:off x="7620000" y="5486400"/>
              <a:ext cx="612648" cy="612648"/>
            </a:xfrm>
            <a:prstGeom prst="flowChartMagneticTape">
              <a:avLst/>
            </a:prstGeom>
            <a:solidFill>
              <a:srgbClr val="FFCC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/>
            <p:cNvSpPr/>
            <p:nvPr/>
          </p:nvSpPr>
          <p:spPr>
            <a:xfrm rot="2600445">
              <a:off x="7370267" y="6283602"/>
              <a:ext cx="914400" cy="301752"/>
            </a:xfrm>
            <a:prstGeom prst="flowChartTerminator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glow" dir="t"/>
            </a:scene3d>
            <a:sp3d extrusionH="38100" prstMaterial="legacyWireframe">
              <a:bevelT w="260350" h="50800" prst="softRound"/>
              <a:bevelB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7239000" y="5715000"/>
              <a:ext cx="457200" cy="457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8077200" y="6172200"/>
              <a:ext cx="457200" cy="457200"/>
            </a:xfrm>
            <a:prstGeom prst="flowChartConnector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Arc 23"/>
            <p:cNvSpPr/>
            <p:nvPr/>
          </p:nvSpPr>
          <p:spPr>
            <a:xfrm>
              <a:off x="7391400" y="4114800"/>
              <a:ext cx="838200" cy="1676400"/>
            </a:xfrm>
            <a:prstGeom prst="arc">
              <a:avLst>
                <a:gd name="adj1" fmla="val 4680222"/>
                <a:gd name="adj2" fmla="val 2356820"/>
              </a:avLst>
            </a:prstGeom>
            <a:ln w="76200">
              <a:solidFill>
                <a:srgbClr val="66003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 descr="Blume1002.gif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0295059" y="6385603"/>
            <a:ext cx="1692755" cy="472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3319" y="4599296"/>
            <a:ext cx="22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667" y="3630304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ভিতরে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8101" y="3630304"/>
            <a:ext cx="308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বাইরে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038531" y="3658441"/>
            <a:ext cx="348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চলাকালীন সময়ে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70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3559" cy="6901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967" y="971098"/>
            <a:ext cx="360301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উন্নয়নে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67" y="1902346"/>
            <a:ext cx="360301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জিনিসপত্র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065" y="2772039"/>
            <a:ext cx="364291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গৃহ ও আঙ্গিনা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065" y="3776049"/>
            <a:ext cx="3642912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বিভিন্ন অনুষ্ঠানে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64" y="4639915"/>
            <a:ext cx="379176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বেশিরভাগ সময়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3600" y="979872"/>
            <a:ext cx="466218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 পরিচ্ছন্ন রাখব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3600" y="1878822"/>
            <a:ext cx="466218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শৃঙখলার সাথে অংশগ্রহণ করব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3600" y="2834104"/>
            <a:ext cx="466218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সকলেরই কাজ করা প্রয়োজন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3600" y="4639915"/>
            <a:ext cx="46621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গুছিয়ে রাখব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3600" y="3699328"/>
            <a:ext cx="466218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ও বিদ্যালয়ে কাটাই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444" y="108787"/>
            <a:ext cx="116493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কথাগুলোর সাথে ডান পাশের কথাগুলোর মিল কর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1694509">
            <a:off x="3470371" y="2130291"/>
            <a:ext cx="3824878" cy="19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098030">
            <a:off x="3206401" y="3500656"/>
            <a:ext cx="4332668" cy="228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0202650">
            <a:off x="3748350" y="2090527"/>
            <a:ext cx="3824878" cy="19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9925964">
            <a:off x="3841533" y="3233516"/>
            <a:ext cx="3824878" cy="19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20572131">
            <a:off x="4115045" y="4519834"/>
            <a:ext cx="3339859" cy="226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1680" y="189186"/>
            <a:ext cx="516909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বলি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5031" y="1045543"/>
            <a:ext cx="10119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১।পরিবারের কাজে সাহায্য করা হল-----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শখ                         খ) আনন্দ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কষ্ট                          ঘ) কর্তব্য</a:t>
            </a:r>
          </a:p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২।আমাদের বাড়ির আঙ্গিনা অনেক বড়।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আমরা কি করতে পারি?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গাছ লাগাতে পারি  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বাগান করতে পারি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সবজি চাষ করতে পারি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ঘ) আরও ঘর তৈরি করতে পারি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38193" y="2364827"/>
            <a:ext cx="530772" cy="4729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43991" y="4818993"/>
            <a:ext cx="530772" cy="4729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031514" y="6062301"/>
            <a:ext cx="2457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744618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বিদ্যালয়ের বিভিন্ন অনুষ্ঠানে কিভাবে অংশগ্রহন করবে?</a:t>
            </a:r>
            <a:endParaRPr lang="bn-BD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হৈচৈ করে                             খ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 সাথে</a:t>
            </a:r>
            <a:endParaRPr lang="bn-BD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শৃঙ্খলার সাথে                         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বিশৃঙ্খলার 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</a:p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আসিফ তার বিদ্যালয়ে উন্নয়ন্মূলক কাজে অংশগ্রহণ করে। এর ফলে কোন ধরনের পরিবেশের উন্নয়ন হয়।</a:t>
            </a:r>
          </a:p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  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</a:p>
          <a:p>
            <a:pPr lvl="0"/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ঘ</a:t>
            </a:r>
            <a:r>
              <a:rPr lang="bn-BD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46" y="2412328"/>
            <a:ext cx="530772" cy="4729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13055" y="5272302"/>
            <a:ext cx="530772" cy="4729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176656" y="6007597"/>
            <a:ext cx="3047277" cy="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660" y="118753"/>
            <a:ext cx="769794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দিয়ে শূন্যস্থান পূরণ কর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382" y="2232561"/>
            <a:ext cx="118159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শ্রেণিকক্ষে যেখেনে সেখানে--------------- ফেলব না।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আমরা শ্রেণিকক্ষের--------------- সাজিয়ে রাখব।</a:t>
            </a:r>
          </a:p>
          <a:p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আমার ছোট ভাই-বোনদের --------------- গুছিয়ে রাখব।</a:t>
            </a:r>
          </a:p>
          <a:p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বিদ্যালয়ের বিভিন্ন অনুষ্ঠানে----------------- সাথে অংশগ্রহণ করব।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903" y="1330880"/>
            <a:ext cx="1341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92581" y="1330880"/>
            <a:ext cx="163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শৃঙ্খলার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143" y="1283379"/>
            <a:ext cx="232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6474" y="1330880"/>
            <a:ext cx="228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8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6185 0.0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6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35651 0.2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0378 0.4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20065 0.61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4078"/>
            <a:ext cx="1231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বাক্যের জন্য “শু” এবং অশুদ্ধ বাক্যের জন্য “অ” বলো</a:t>
            </a:r>
            <a:endParaRPr lang="en-US" sz="5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7" y="1909944"/>
            <a:ext cx="11872685" cy="34163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শ্রেণিকখে গন্ডগোল করবো না।  </a:t>
            </a:r>
            <a:r>
              <a:rPr lang="bn-BD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বই, খাতা, ব্যাগ গুছিয়ে রাখব না।</a:t>
            </a:r>
            <a:r>
              <a:rPr lang="bn-BD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কাজে পরস্পরকে সাহায্য করব না।</a:t>
            </a:r>
            <a:r>
              <a:rPr lang="bn-BD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গৃহ, আঙ্গিনা পরিস্কার রাখব।  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8724"/>
              </p:ext>
            </p:extLst>
          </p:nvPr>
        </p:nvGraphicFramePr>
        <p:xfrm>
          <a:off x="8926286" y="1847191"/>
          <a:ext cx="7257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</a:tblGrid>
              <a:tr h="84859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</a:t>
                      </a:r>
                      <a:endParaRPr lang="en-US" sz="6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48783"/>
              </p:ext>
            </p:extLst>
          </p:nvPr>
        </p:nvGraphicFramePr>
        <p:xfrm>
          <a:off x="8853715" y="4320424"/>
          <a:ext cx="7257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</a:tblGrid>
              <a:tr h="84859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</a:t>
                      </a:r>
                      <a:endParaRPr lang="en-US" sz="6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06592"/>
              </p:ext>
            </p:extLst>
          </p:nvPr>
        </p:nvGraphicFramePr>
        <p:xfrm>
          <a:off x="10624458" y="3429000"/>
          <a:ext cx="7257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</a:tblGrid>
              <a:tr h="84859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6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52391"/>
              </p:ext>
            </p:extLst>
          </p:nvPr>
        </p:nvGraphicFramePr>
        <p:xfrm>
          <a:off x="9942287" y="2612264"/>
          <a:ext cx="72571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</a:tblGrid>
              <a:tr h="848590">
                <a:tc>
                  <a:txBody>
                    <a:bodyPr/>
                    <a:lstStyle/>
                    <a:p>
                      <a:r>
                        <a:rPr lang="bn-BD" sz="60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6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5461000"/>
            <a:ext cx="5005917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40" y="502936"/>
            <a:ext cx="286328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443" y="3429000"/>
            <a:ext cx="9817111" cy="21236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জন্য প্রয়োজন </a:t>
            </a:r>
            <a:endParaRPr lang="en-US" sz="66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৫ টি কাজের তালিকা তৈরি কর।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6657" y="1981091"/>
            <a:ext cx="6705600" cy="765048"/>
            <a:chOff x="2057400" y="5943600"/>
            <a:chExt cx="6705600" cy="765048"/>
          </a:xfrm>
        </p:grpSpPr>
        <p:sp>
          <p:nvSpPr>
            <p:cNvPr id="14" name="Flowchart: Predefined Process 13"/>
            <p:cNvSpPr/>
            <p:nvPr/>
          </p:nvSpPr>
          <p:spPr>
            <a:xfrm>
              <a:off x="8077200" y="6019800"/>
              <a:ext cx="685800" cy="612648"/>
            </a:xfrm>
            <a:prstGeom prst="flowChartPredefinedProcess">
              <a:avLst/>
            </a:prstGeom>
            <a:solidFill>
              <a:srgbClr val="92D050"/>
            </a:solidFill>
            <a:ln w="25400" cap="flat" cmpd="sng" algn="ctr">
              <a:solidFill>
                <a:srgbClr val="2FC0DD"/>
              </a:solidFill>
              <a:prstDash val="solid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flat">
              <a:bevelT w="82550" h="63500" prst="divo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57400" y="5943600"/>
              <a:ext cx="6416040" cy="765048"/>
              <a:chOff x="2057400" y="5943600"/>
              <a:chExt cx="6416040" cy="76504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057400" y="6172200"/>
                <a:ext cx="6019800" cy="1588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CC"/>
                </a:solidFill>
                <a:prstDash val="solid"/>
                <a:tailEnd w="med" len="med"/>
              </a:ln>
              <a:effectLst>
                <a:outerShdw blurRad="57150" dist="38100" dir="5400000" algn="ctr" rotWithShape="0">
                  <a:srgbClr val="009DD9">
                    <a:shade val="9000"/>
                    <a:satMod val="105000"/>
                    <a:alpha val="48000"/>
                  </a:srgbClr>
                </a:outerShdw>
              </a:effectLst>
            </p:spPr>
          </p:cxnSp>
          <p:sp>
            <p:nvSpPr>
              <p:cNvPr id="17" name="Flowchart: Predefined Process 16"/>
              <p:cNvSpPr/>
              <p:nvPr/>
            </p:nvSpPr>
            <p:spPr>
              <a:xfrm>
                <a:off x="8001000" y="6248400"/>
                <a:ext cx="472440" cy="460248"/>
              </a:xfrm>
              <a:prstGeom prst="flowChartPredefinedProcess">
                <a:avLst/>
              </a:prstGeom>
              <a:solidFill>
                <a:srgbClr val="92D050"/>
              </a:solidFill>
              <a:ln w="25400" cap="flat" cmpd="sng" algn="ctr">
                <a:solidFill>
                  <a:srgbClr val="2FC0DD"/>
                </a:solidFill>
                <a:prstDash val="solid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flat">
                <a:bevelT w="82550" h="63500" prst="divot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276600" y="5943600"/>
                <a:ext cx="4800600" cy="533400"/>
              </a:xfrm>
              <a:prstGeom prst="line">
                <a:avLst/>
              </a:prstGeom>
              <a:noFill/>
              <a:ln w="76200" cap="flat" cmpd="sng" algn="ctr">
                <a:solidFill>
                  <a:srgbClr val="00FFCC"/>
                </a:solidFill>
                <a:prstDash val="solid"/>
                <a:tailEnd w="med" len="med"/>
              </a:ln>
              <a:effectLst>
                <a:outerShdw blurRad="57150" dist="38100" dir="5400000" algn="ctr" rotWithShape="0">
                  <a:srgbClr val="009DD9">
                    <a:shade val="9000"/>
                    <a:satMod val="105000"/>
                    <a:alpha val="48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654413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901" y="285750"/>
            <a:ext cx="1170833" cy="6762749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dirty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31712" y="263969"/>
            <a:ext cx="4666658" cy="3661155"/>
            <a:chOff x="3555396" y="95535"/>
            <a:chExt cx="5350491" cy="53504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396" y="95535"/>
              <a:ext cx="5350491" cy="53504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877" y="796212"/>
              <a:ext cx="3129529" cy="394913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441516" y="3925124"/>
            <a:ext cx="4447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আসলাম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4686" y="4770952"/>
            <a:ext cx="7040710" cy="22159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নিশং সরকারি 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থমিক </a:t>
            </a:r>
            <a:r>
              <a:rPr lang="bn-BD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BD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বন্দর,নারায়ণগঞ্জ।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Flowchart: Sort 11"/>
          <p:cNvSpPr/>
          <p:nvPr/>
        </p:nvSpPr>
        <p:spPr>
          <a:xfrm>
            <a:off x="10410119" y="501868"/>
            <a:ext cx="762000" cy="4800600"/>
          </a:xfrm>
          <a:prstGeom prst="flowChartSor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47550" y="1045771"/>
            <a:ext cx="1092745" cy="5384381"/>
            <a:chOff x="1847550" y="1045771"/>
            <a:chExt cx="1092745" cy="5384381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 flipV="1">
              <a:off x="-4813" y="3445277"/>
              <a:ext cx="4799806" cy="794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847550" y="5389298"/>
              <a:ext cx="1092745" cy="1040854"/>
              <a:chOff x="81815" y="5497030"/>
              <a:chExt cx="1092745" cy="1040854"/>
            </a:xfrm>
          </p:grpSpPr>
          <p:sp>
            <p:nvSpPr>
              <p:cNvPr id="14" name="Flowchart: Document 13"/>
              <p:cNvSpPr/>
              <p:nvPr/>
            </p:nvSpPr>
            <p:spPr>
              <a:xfrm rot="6985062">
                <a:off x="603060" y="5535130"/>
                <a:ext cx="609600" cy="533400"/>
              </a:xfrm>
              <a:prstGeom prst="flowChartDocumen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glow rad="139700">
                  <a:srgbClr val="9BBB59">
                    <a:satMod val="175000"/>
                    <a:alpha val="40000"/>
                  </a:srgbClr>
                </a:glow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Flowchart: Sequential Access Storage 14"/>
              <p:cNvSpPr/>
              <p:nvPr/>
            </p:nvSpPr>
            <p:spPr>
              <a:xfrm rot="6985062">
                <a:off x="43715" y="5661585"/>
                <a:ext cx="457200" cy="381000"/>
              </a:xfrm>
              <a:prstGeom prst="flowChartMagneticTap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glow rad="139700">
                  <a:srgbClr val="9BBB59">
                    <a:satMod val="175000"/>
                    <a:alpha val="40000"/>
                  </a:srgbClr>
                </a:glow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Flowchart: Sequential Access Storage 15"/>
              <p:cNvSpPr/>
              <p:nvPr/>
            </p:nvSpPr>
            <p:spPr>
              <a:xfrm rot="6985062">
                <a:off x="272314" y="6118784"/>
                <a:ext cx="457200" cy="381000"/>
              </a:xfrm>
              <a:prstGeom prst="flowChartMagneticTap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>
                <a:glow rad="139700">
                  <a:srgbClr val="9BBB59">
                    <a:satMod val="175000"/>
                    <a:alpha val="40000"/>
                  </a:srgbClr>
                </a:glow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43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62000"/>
            <a:ext cx="304800" cy="6096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1066800" y="3886200"/>
            <a:ext cx="5943600" cy="158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9677400" y="5867400"/>
            <a:ext cx="685800" cy="685800"/>
          </a:xfrm>
          <a:prstGeom prst="diamond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glow" dir="t"/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9067800" y="6248400"/>
            <a:ext cx="838200" cy="457200"/>
          </a:xfrm>
          <a:prstGeom prst="parallelogram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glow" dir="t"/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Triangle 14"/>
          <p:cNvSpPr/>
          <p:nvPr/>
        </p:nvSpPr>
        <p:spPr>
          <a:xfrm>
            <a:off x="9144000" y="5562600"/>
            <a:ext cx="685800" cy="762000"/>
          </a:xfrm>
          <a:prstGeom prst="rtTriangl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glow" dir="tl"/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8382000" y="5791200"/>
            <a:ext cx="914400" cy="914400"/>
          </a:xfrm>
          <a:prstGeom prst="arc">
            <a:avLst>
              <a:gd name="adj1" fmla="val 5399989"/>
              <a:gd name="adj2" fmla="val 19586239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-951706" y="3847306"/>
            <a:ext cx="6019800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913606" y="3810000"/>
            <a:ext cx="6095206" cy="794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514600" y="2057400"/>
            <a:ext cx="609600" cy="533400"/>
          </a:xfrm>
          <a:prstGeom prst="ellipse">
            <a:avLst/>
          </a:prstGeom>
          <a:ln w="762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05200" y="990600"/>
            <a:ext cx="609600" cy="5334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924800" y="4724400"/>
            <a:ext cx="609600" cy="5334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62600" y="1143000"/>
            <a:ext cx="609600" cy="533400"/>
          </a:xfrm>
          <a:prstGeom prst="ellipse">
            <a:avLst/>
          </a:prstGeom>
          <a:ln w="76200">
            <a:solidFill>
              <a:srgbClr val="33CC33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3200400"/>
            <a:ext cx="609600" cy="533400"/>
          </a:xfrm>
          <a:prstGeom prst="ellipse">
            <a:avLst/>
          </a:prstGeom>
          <a:ln w="762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677400" y="2819400"/>
            <a:ext cx="609600" cy="533400"/>
          </a:xfrm>
          <a:prstGeom prst="ellipse">
            <a:avLst/>
          </a:prstGeom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296400" y="4114800"/>
            <a:ext cx="609600" cy="5334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81800" y="6096000"/>
            <a:ext cx="609600" cy="5334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24000" y="3886200"/>
            <a:ext cx="609600" cy="533400"/>
          </a:xfrm>
          <a:prstGeom prst="ellipse">
            <a:avLst/>
          </a:prstGeom>
          <a:ln w="762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65195" y="2099102"/>
            <a:ext cx="609600" cy="533400"/>
          </a:xfrm>
          <a:prstGeom prst="ellipse">
            <a:avLst/>
          </a:prstGeom>
          <a:ln w="34925">
            <a:solidFill>
              <a:schemeClr val="accent3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brightRoom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00400" y="5638800"/>
            <a:ext cx="609600" cy="5334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677400" y="762000"/>
            <a:ext cx="609600" cy="533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43400" y="2057400"/>
            <a:ext cx="304800" cy="304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96000" y="5257800"/>
            <a:ext cx="304800" cy="304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01000" y="1143000"/>
            <a:ext cx="304800" cy="304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981200" y="5943600"/>
            <a:ext cx="304800" cy="3048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810000" y="4495800"/>
            <a:ext cx="304800" cy="304800"/>
          </a:xfrm>
          <a:prstGeom prst="ellipse">
            <a:avLst/>
          </a:prstGeom>
          <a:ln w="762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524000" y="1371600"/>
            <a:ext cx="304800" cy="304800"/>
          </a:xfrm>
          <a:prstGeom prst="ellipse">
            <a:avLst/>
          </a:prstGeom>
          <a:ln w="762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58400" y="1828800"/>
            <a:ext cx="304800" cy="304800"/>
          </a:xfrm>
          <a:prstGeom prst="ellipse">
            <a:avLst/>
          </a:prstGeom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906000" y="5181600"/>
            <a:ext cx="304800" cy="304800"/>
          </a:xfrm>
          <a:prstGeom prst="ellipse">
            <a:avLst/>
          </a:prstGeom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800600" y="5715000"/>
            <a:ext cx="609600" cy="533400"/>
          </a:xfrm>
          <a:prstGeom prst="ellipse">
            <a:avLst/>
          </a:prstGeom>
          <a:ln w="34925">
            <a:solidFill>
              <a:schemeClr val="accent3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brightRoom" dir="t"/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3055203"/>
            <a:ext cx="4572000" cy="11357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dirty="0" smtClean="0">
                <a:ln w="28575">
                  <a:solidFill>
                    <a:srgbClr val="0BD0D9">
                      <a:lumMod val="60000"/>
                      <a:lumOff val="40000"/>
                    </a:srgbClr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28575">
                <a:solidFill>
                  <a:srgbClr val="0BD0D9">
                    <a:lumMod val="60000"/>
                    <a:lumOff val="40000"/>
                  </a:srgbClr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915194"/>
            <a:ext cx="656772" cy="61600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63228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9" grpId="0" animBg="1"/>
      <p:bldP spid="50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6923" y="260259"/>
            <a:ext cx="4370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পাঠ পরিচিতি</a:t>
            </a:r>
            <a:endParaRPr kumimoji="0" lang="en-US" sz="6000" b="1" i="0" u="none" strike="noStrike" kern="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2730" y="1536181"/>
            <a:ext cx="7032694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kumimoji="0" lang="bn-BD" sz="4000" b="1" i="0" u="none" strike="noStrike" kern="0" cap="none" spc="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সামাজিক পরিবেশের</a:t>
            </a:r>
            <a:r>
              <a:rPr kumimoji="0" lang="bn-BD" sz="4000" b="1" i="0" u="none" strike="noStrike" kern="0" cap="none" spc="0" normalizeH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উন্নয়ন</a:t>
            </a:r>
            <a:endParaRPr kumimoji="0" lang="bn-BD" sz="4000" b="1" i="0" u="none" strike="noStrike" kern="0" cap="none" spc="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বিদ্যালয়ে সাহায্য</a:t>
            </a:r>
            <a:r>
              <a:rPr kumimoji="0" lang="bn-BD" sz="4000" b="1" i="0" u="none" strike="noStrike" kern="0" cap="none" spc="0" normalizeH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endParaRPr kumimoji="0" lang="bn-BD" sz="4000" b="1" i="0" u="none" strike="noStrike" kern="0" cap="none" spc="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/০৩/২০১৮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86" y="4311604"/>
            <a:ext cx="3557814" cy="19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98" y="-30629"/>
            <a:ext cx="12505898" cy="6888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280" y="528767"/>
            <a:ext cx="3640740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bn-BD" sz="9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746" y="2098427"/>
            <a:ext cx="112737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বিদ্যালয়ের উন্নয়নে সহায়ক কাজ চিহ্নিত করতে পারবে।</a:t>
            </a:r>
          </a:p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পরিবার ও বিদ্যালয়ের বিভিন্ন উন্নয়নমূলক কাজে অংশগ্রহণ করবে।</a:t>
            </a:r>
            <a:r>
              <a:rPr lang="bn-BD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325436" y="5759976"/>
            <a:ext cx="457200" cy="457200"/>
          </a:xfrm>
          <a:prstGeom prst="frame">
            <a:avLst/>
          </a:prstGeom>
          <a:solidFill>
            <a:srgbClr val="4F81BD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772400" y="5374015"/>
            <a:ext cx="457200" cy="457200"/>
          </a:xfrm>
          <a:prstGeom prst="frame">
            <a:avLst/>
          </a:prstGeom>
          <a:solidFill>
            <a:srgbClr val="4F81BD"/>
          </a:solidFill>
          <a:ln w="25400" cap="flat" cmpd="sng" algn="ctr">
            <a:solidFill>
              <a:srgbClr val="7030A0"/>
            </a:solidFill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0" y="5500152"/>
            <a:ext cx="5715000" cy="76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5925507"/>
            <a:ext cx="5715000" cy="762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6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" y="-95534"/>
            <a:ext cx="118462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9083" y="2162118"/>
            <a:ext cx="86340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84353"/>
              </p:ext>
            </p:extLst>
          </p:nvPr>
        </p:nvGraphicFramePr>
        <p:xfrm>
          <a:off x="5581937" y="40282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1937" y="40282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9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2008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4729" y="3428999"/>
            <a:ext cx="8363187" cy="15696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সাহায্য করা</a:t>
            </a:r>
            <a:endParaRPr lang="en-US" sz="9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7922" y="178250"/>
            <a:ext cx="793999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bn-BD" sz="11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955970" y="5456851"/>
            <a:ext cx="5005917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165" cy="5732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3015" y="5732060"/>
            <a:ext cx="75671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কাজে সাহায্য করা</a:t>
            </a:r>
            <a:endParaRPr lang="en-US" sz="5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153260" y="5973162"/>
            <a:ext cx="3170669" cy="8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650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6334" y="5775323"/>
            <a:ext cx="6819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কাজে সাহায্য </a:t>
            </a:r>
            <a:r>
              <a:rPr lang="bn-BD" sz="5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5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9053015" y="5982005"/>
            <a:ext cx="3138985" cy="8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" y="0"/>
            <a:ext cx="12185503" cy="5459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335" y="5459104"/>
            <a:ext cx="11385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শ্রেণিকক্ষের ভিতরে পরিস্কার-পরিচ্ছন্ন রাখা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Blume1002.gif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10222334" y="6308326"/>
            <a:ext cx="1969666" cy="5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405</Words>
  <Application>Microsoft Office PowerPoint</Application>
  <PresentationFormat>Widescreen</PresentationFormat>
  <Paragraphs>90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NikoshBAN</vt:lpstr>
      <vt:lpstr>Vrinda</vt:lpstr>
      <vt:lpstr>Wingdings</vt:lpstr>
      <vt:lpstr>Wingdings 2</vt:lpstr>
      <vt:lpstr>Office Theme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</cp:revision>
  <dcterms:created xsi:type="dcterms:W3CDTF">2018-03-09T03:49:33Z</dcterms:created>
  <dcterms:modified xsi:type="dcterms:W3CDTF">2018-03-11T10:29:40Z</dcterms:modified>
</cp:coreProperties>
</file>